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5" r:id="rId1"/>
  </p:sldMasterIdLst>
  <p:notesMasterIdLst>
    <p:notesMasterId r:id="rId26"/>
  </p:notesMasterIdLst>
  <p:sldIdLst>
    <p:sldId id="284" r:id="rId2"/>
    <p:sldId id="299" r:id="rId3"/>
    <p:sldId id="275" r:id="rId4"/>
    <p:sldId id="273" r:id="rId5"/>
    <p:sldId id="257" r:id="rId6"/>
    <p:sldId id="258" r:id="rId7"/>
    <p:sldId id="259" r:id="rId8"/>
    <p:sldId id="260" r:id="rId9"/>
    <p:sldId id="303" r:id="rId10"/>
    <p:sldId id="304" r:id="rId11"/>
    <p:sldId id="305" r:id="rId12"/>
    <p:sldId id="306" r:id="rId13"/>
    <p:sldId id="269" r:id="rId14"/>
    <p:sldId id="300" r:id="rId15"/>
    <p:sldId id="296" r:id="rId16"/>
    <p:sldId id="293" r:id="rId17"/>
    <p:sldId id="292" r:id="rId18"/>
    <p:sldId id="319" r:id="rId19"/>
    <p:sldId id="270" r:id="rId20"/>
    <p:sldId id="268" r:id="rId21"/>
    <p:sldId id="272" r:id="rId22"/>
    <p:sldId id="320" r:id="rId23"/>
    <p:sldId id="317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30A5A6C-2C6A-4EC9-89BA-67EF1A6568A3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5417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30A5A6C-2C6A-4EC9-89BA-67EF1A6568A3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3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588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30A5A6C-2C6A-4EC9-89BA-67EF1A6568A3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5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4718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30A5A6C-2C6A-4EC9-89BA-67EF1A6568A3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20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760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78B55AD7-7DFB-4A13-9A79-738D9F0C61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85000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85001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5002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5003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5004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5006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8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1EF62-EEE5-4890-8EB8-5C03E5B460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4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48AF2-BB21-4222-91E5-989BCCA842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09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B7605F-8C01-472A-816A-3A51EB16A55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4C7E562-CC83-4864-AAC8-07436183F0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46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22F3268-A75F-4487-A34B-53E89C3805A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3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94590-0D96-49D2-8AD6-412F037A3B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3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FA23-3664-46F0-8D03-EDEFB4E1CE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5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F44FE-7A1F-43E6-AFFD-8277205C37F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3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263CC-32F1-4F13-82B9-BD96710684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8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401B0-3EA5-41B0-A273-9283FD6FF0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0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E312E-1494-41AE-BBA4-D2CE8A3B982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67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F1217-E463-426A-94D4-3BA843D642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0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7ECDA-9A53-4AB5-8C24-CF029539A2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47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A9B7FE-9BB7-4B2A-9E41-734886BFFA7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83975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83976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3977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3978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3979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3980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865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7.gi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fizikakul.ucoz.ru/_ld/0/3____-7-9___.-_._.pd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2286000" y="548640"/>
            <a:ext cx="6532560" cy="39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8856984" cy="336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lnSpc>
                <a:spcPct val="115000"/>
              </a:lnSpc>
            </a:pPr>
            <a:r>
              <a:rPr lang="ru-RU" sz="28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Лабораторная работа по теме:</a:t>
            </a: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C00000"/>
                </a:solidFill>
                <a:ea typeface="Times New Roman"/>
                <a:cs typeface="Times New Roman"/>
              </a:rPr>
              <a:t>Измерение сопротивления проводника при помощи амперметра и вольтметра</a:t>
            </a:r>
            <a:r>
              <a:rPr lang="ru-RU" sz="2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»</a:t>
            </a:r>
            <a:r>
              <a:rPr lang="ru-RU" sz="2800" b="1" dirty="0">
                <a:solidFill>
                  <a:srgbClr val="000011"/>
                </a:solidFill>
                <a:ea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с </a:t>
            </a:r>
            <a:r>
              <a:rPr lang="ru-RU" sz="2800" b="1" dirty="0">
                <a:solidFill>
                  <a:srgbClr val="002060"/>
                </a:solidFill>
                <a:ea typeface="Times New Roman"/>
              </a:rPr>
              <a:t>применением оборудования центра “Точка Роста)</a:t>
            </a:r>
            <a:endParaRPr lang="ru-RU" sz="1600" dirty="0">
              <a:solidFill>
                <a:srgbClr val="002060"/>
              </a:solidFill>
              <a:ea typeface="맑은 고딕"/>
            </a:endParaRPr>
          </a:p>
          <a:p>
            <a:pPr indent="342900" algn="ctr">
              <a:lnSpc>
                <a:spcPct val="115000"/>
              </a:lnSpc>
            </a:pPr>
            <a:endParaRPr lang="ru-RU" sz="2800" b="1" dirty="0" smtClean="0">
              <a:solidFill>
                <a:srgbClr val="C00000"/>
              </a:solidFill>
              <a:ea typeface="Times New Roman"/>
              <a:cs typeface="Times New Roman"/>
            </a:endParaRPr>
          </a:p>
          <a:p>
            <a:pPr indent="342900" algn="ctr">
              <a:lnSpc>
                <a:spcPct val="115000"/>
              </a:lnSpc>
            </a:pPr>
            <a:r>
              <a:rPr lang="ru-RU" sz="2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</a:p>
          <a:p>
            <a:pPr indent="342900" algn="ctr">
              <a:lnSpc>
                <a:spcPct val="115000"/>
              </a:lnSpc>
            </a:pPr>
            <a:r>
              <a:rPr lang="ru-RU" sz="2800" b="1" dirty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Физика 8 класс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676875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ru-RU" b="1" dirty="0" smtClean="0">
                <a:solidFill>
                  <a:srgbClr val="002060"/>
                </a:solidFill>
                <a:latin typeface="Cambria"/>
              </a:rPr>
              <a:t>учитель </a:t>
            </a:r>
            <a:r>
              <a:rPr lang="ru-RU" b="1" dirty="0">
                <a:solidFill>
                  <a:srgbClr val="002060"/>
                </a:solidFill>
                <a:latin typeface="Cambria"/>
              </a:rPr>
              <a:t>физики </a:t>
            </a:r>
          </a:p>
          <a:p>
            <a:pPr algn="r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ru-RU" b="1" dirty="0" smtClean="0">
                <a:solidFill>
                  <a:srgbClr val="002060"/>
                </a:solidFill>
                <a:latin typeface="Cambria"/>
              </a:rPr>
              <a:t>Грачев Николай Павлович</a:t>
            </a:r>
          </a:p>
          <a:p>
            <a:pPr lvl="0" algn="r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ru-RU" b="1" dirty="0">
                <a:solidFill>
                  <a:srgbClr val="002060"/>
                </a:solidFill>
                <a:latin typeface="Cambria"/>
              </a:rPr>
              <a:t>МБОУ </a:t>
            </a:r>
            <a:r>
              <a:rPr lang="ru-RU" b="1" dirty="0" err="1">
                <a:solidFill>
                  <a:srgbClr val="002060"/>
                </a:solidFill>
                <a:latin typeface="Cambria"/>
              </a:rPr>
              <a:t>Кудиновская</a:t>
            </a:r>
            <a:r>
              <a:rPr lang="ru-RU" b="1" dirty="0">
                <a:solidFill>
                  <a:srgbClr val="002060"/>
                </a:solidFill>
                <a:latin typeface="Cambria"/>
              </a:rPr>
              <a:t> ООШ</a:t>
            </a:r>
          </a:p>
          <a:p>
            <a:pPr algn="r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ru-RU" b="1" dirty="0">
              <a:solidFill>
                <a:srgbClr val="002060"/>
              </a:solidFill>
              <a:latin typeface="Cambri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92696"/>
            <a:ext cx="8820472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" lvl="0" algn="ctr">
              <a:lnSpc>
                <a:spcPct val="110000"/>
              </a:lnSpc>
              <a:spcAft>
                <a:spcPts val="15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Конкурс</a:t>
            </a:r>
            <a:endParaRPr lang="ru-RU" sz="1100" dirty="0">
              <a:solidFill>
                <a:srgbClr val="C00000"/>
              </a:solidFill>
              <a:ea typeface="Times New Roman"/>
            </a:endParaRPr>
          </a:p>
          <a:p>
            <a:pPr lvl="0" algn="ctr"/>
            <a:r>
              <a:rPr lang="ru-RU" b="1" dirty="0">
                <a:solidFill>
                  <a:srgbClr val="C00000"/>
                </a:solidFill>
                <a:ea typeface="Times New Roman"/>
              </a:rPr>
              <a:t>«Лучший урок с использованием высокотехнологичного оборудования</a:t>
            </a:r>
            <a:endParaRPr lang="ru-RU" sz="1100" dirty="0">
              <a:solidFill>
                <a:srgbClr val="C00000"/>
              </a:solidFill>
              <a:ea typeface="Times New Roman"/>
            </a:endParaRPr>
          </a:p>
          <a:p>
            <a:pPr lvl="0" algn="ctr"/>
            <a:r>
              <a:rPr lang="ru-RU" b="1" dirty="0">
                <a:solidFill>
                  <a:srgbClr val="C00000"/>
                </a:solidFill>
                <a:ea typeface="Times New Roman"/>
              </a:rPr>
              <a:t>центров образования «Точка роста»</a:t>
            </a:r>
            <a:endParaRPr lang="ru-RU" sz="1100" dirty="0">
              <a:solidFill>
                <a:srgbClr val="C0000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055106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2286000" y="548640"/>
            <a:ext cx="6532560" cy="39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82298"/>
            <a:ext cx="7560839" cy="313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5000"/>
              </a:lnSpc>
            </a:pPr>
            <a:r>
              <a:rPr lang="ru-RU" sz="40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Лабораторная работа по теме:</a:t>
            </a:r>
          </a:p>
          <a:p>
            <a:pPr indent="342900" algn="just">
              <a:lnSpc>
                <a:spcPct val="115000"/>
              </a:lnSpc>
            </a:pPr>
            <a:r>
              <a:rPr lang="ru-RU" sz="44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«</a:t>
            </a:r>
            <a:r>
              <a:rPr lang="ru-RU" sz="4400" b="1" dirty="0">
                <a:solidFill>
                  <a:srgbClr val="C00000"/>
                </a:solidFill>
                <a:ea typeface="Times New Roman"/>
                <a:cs typeface="Times New Roman"/>
              </a:rPr>
              <a:t>Измерение сопротивления проводника при помощи амперметра и вольтметра».</a:t>
            </a:r>
            <a:endParaRPr lang="ru-RU" sz="4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94046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3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3600" b="1" kern="0" dirty="0" smtClean="0">
                <a:solidFill>
                  <a:srgbClr val="002060"/>
                </a:solidFill>
              </a:rPr>
              <a:t>Научиться измерять сопротивление проводника при помощи амперметра и вольтметра.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3600" b="1" kern="0" dirty="0" smtClean="0">
                <a:solidFill>
                  <a:srgbClr val="002060"/>
                </a:solidFill>
              </a:rPr>
              <a:t>Убедиться на опыте, что сопротивление проводника не зависит от силы тока в нем и напряжения на его концах</a:t>
            </a:r>
            <a:r>
              <a:rPr lang="ru-RU" sz="3200" kern="0" dirty="0" smtClean="0">
                <a:solidFill>
                  <a:srgbClr val="002060"/>
                </a:solidFill>
                <a:latin typeface="Cambria"/>
              </a:rPr>
              <a:t>.</a:t>
            </a:r>
            <a:endParaRPr lang="ru-RU" kern="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3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Цель урока</a:t>
            </a:r>
            <a:endParaRPr lang="ru-RU" sz="5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64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1917" y="1971822"/>
            <a:ext cx="309634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1870"/>
            <a:ext cx="296862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395536" y="620688"/>
            <a:ext cx="8136903" cy="295232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176454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/>
              </a:rPr>
              <a:t>ФИЗМИНУТКА</a:t>
            </a:r>
          </a:p>
        </p:txBody>
      </p:sp>
    </p:spTree>
    <p:extLst>
      <p:ext uri="{BB962C8B-B14F-4D97-AF65-F5344CB8AC3E}">
        <p14:creationId xmlns:p14="http://schemas.microsoft.com/office/powerpoint/2010/main" val="35436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763" y="1844823"/>
            <a:ext cx="911823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Разложить на столе все приборы согласно схеме, ключ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разомкнуть. Начинать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сборку от одного полюса источника тока последовательно по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схеме.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Измерительные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приборы включаются в цепь строго по току ( + к +, а – к -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).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При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замыкании цепи сначала подключить источник тока, затем замкнуть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ключ. При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размыкании цепи сначала разомкнуть ключ, затем отключить источник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тока. При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замкнутой цепи не касаться металлических деталей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приборов.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О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всех неисправностях сообщать учителю, не пытаться исправить их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самим.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391" y="548680"/>
            <a:ext cx="76200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76672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-1" dirty="0">
                <a:solidFill>
                  <a:srgbClr val="C5000B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Правила техники                  безопасности.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3782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83373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kern="0" dirty="0" smtClean="0">
                <a:solidFill>
                  <a:srgbClr val="C00000"/>
                </a:solidFill>
                <a:latin typeface="Arial Black" pitchFamily="34" charset="0"/>
              </a:rPr>
              <a:t>« Мало знать- надо уметь применять!»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301208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kern="0" dirty="0" smtClean="0">
                <a:solidFill>
                  <a:srgbClr val="002060"/>
                </a:solidFill>
              </a:rPr>
              <a:t>Рене Декарт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Picture 8" descr="fi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568" y="548680"/>
            <a:ext cx="1656432" cy="228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60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Грачева\Desktop\Старые фото\старые\f_clip_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71296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3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Грачева\Desktop\Старые фото\старые\f_clip_image001_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4067"/>
            <a:ext cx="8712968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26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рачева\Desktop\Старые фото\старые\f_clip_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7"/>
            <a:ext cx="8568951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8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 pitchFamily="34" charset="0"/>
                <a:ea typeface="DejaVu Sans"/>
              </a:rPr>
              <a:t>Ход работы.</a:t>
            </a:r>
            <a:endParaRPr lang="ru-RU" sz="5400" b="1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 Black" pitchFamily="34" charset="0"/>
            </a:endParaRPr>
          </a:p>
        </p:txBody>
      </p:sp>
      <p:grpSp>
        <p:nvGrpSpPr>
          <p:cNvPr id="3" name="Группа 34"/>
          <p:cNvGrpSpPr>
            <a:grpSpLocks/>
          </p:cNvGrpSpPr>
          <p:nvPr/>
        </p:nvGrpSpPr>
        <p:grpSpPr bwMode="auto">
          <a:xfrm>
            <a:off x="251521" y="2492896"/>
            <a:ext cx="3568629" cy="2736304"/>
            <a:chOff x="1258888" y="1268413"/>
            <a:chExt cx="6624637" cy="4105275"/>
          </a:xfrm>
        </p:grpSpPr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3563938" y="1484313"/>
              <a:ext cx="71437" cy="360362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3708400" y="1268413"/>
              <a:ext cx="71438" cy="865187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3779838" y="1628775"/>
              <a:ext cx="3529012" cy="71438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1258888" y="1628775"/>
              <a:ext cx="2305050" cy="71438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1258888" y="1628775"/>
              <a:ext cx="73025" cy="1008063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 rot="-7313448">
              <a:off x="1151731" y="2817019"/>
              <a:ext cx="576263" cy="7302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 flipH="1">
              <a:off x="1258888" y="3141663"/>
              <a:ext cx="73025" cy="1223962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211638" y="4941888"/>
              <a:ext cx="1439862" cy="431800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1258888" y="4365625"/>
              <a:ext cx="2952750" cy="1008063"/>
              <a:chOff x="793" y="2750"/>
              <a:chExt cx="1860" cy="635"/>
            </a:xfrm>
          </p:grpSpPr>
          <p:sp>
            <p:nvSpPr>
              <p:cNvPr id="28" name="Rectangle 20"/>
              <p:cNvSpPr>
                <a:spLocks noChangeArrowheads="1"/>
              </p:cNvSpPr>
              <p:nvPr/>
            </p:nvSpPr>
            <p:spPr bwMode="auto">
              <a:xfrm>
                <a:off x="1066" y="3113"/>
                <a:ext cx="907" cy="272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kern="0" smtClean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9" name="Rectangle 22"/>
              <p:cNvSpPr>
                <a:spLocks noChangeArrowheads="1"/>
              </p:cNvSpPr>
              <p:nvPr/>
            </p:nvSpPr>
            <p:spPr bwMode="auto">
              <a:xfrm>
                <a:off x="793" y="2750"/>
                <a:ext cx="409" cy="45"/>
              </a:xfrm>
              <a:prstGeom prst="rect">
                <a:avLst/>
              </a:prstGeom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kern="0" smtClean="0">
                  <a:solidFill>
                    <a:srgbClr val="002060"/>
                  </a:solidFill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1202" y="2750"/>
                <a:ext cx="0" cy="363"/>
              </a:xfrm>
              <a:prstGeom prst="line">
                <a:avLst/>
              </a:prstGeom>
              <a:noFill/>
              <a:ln w="57150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kern="0" smtClean="0">
                  <a:solidFill>
                    <a:srgbClr val="002060"/>
                  </a:solidFill>
                  <a:latin typeface="Arial" charset="0"/>
                </a:endParaRPr>
              </a:p>
            </p:txBody>
          </p:sp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1973" y="3203"/>
                <a:ext cx="680" cy="45"/>
              </a:xfrm>
              <a:prstGeom prst="rect">
                <a:avLst/>
              </a:prstGeom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kern="0" smtClean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 flipH="1">
              <a:off x="6011863" y="3860800"/>
              <a:ext cx="73025" cy="1223963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 flipH="1">
              <a:off x="3851275" y="3860800"/>
              <a:ext cx="73025" cy="1223963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5651500" y="5084763"/>
              <a:ext cx="1728788" cy="71437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6" name="Oval 29"/>
            <p:cNvSpPr>
              <a:spLocks noChangeArrowheads="1"/>
            </p:cNvSpPr>
            <p:nvPr/>
          </p:nvSpPr>
          <p:spPr bwMode="auto">
            <a:xfrm>
              <a:off x="4500563" y="3429000"/>
              <a:ext cx="1079500" cy="1079500"/>
            </a:xfrm>
            <a:prstGeom prst="ellipse">
              <a:avLst/>
            </a:prstGeom>
            <a:solidFill>
              <a:srgbClr val="0070C0"/>
            </a:solidFill>
            <a:ln w="571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7" name="Oval 30"/>
            <p:cNvSpPr>
              <a:spLocks noChangeArrowheads="1"/>
            </p:cNvSpPr>
            <p:nvPr/>
          </p:nvSpPr>
          <p:spPr bwMode="auto">
            <a:xfrm>
              <a:off x="6804025" y="2565400"/>
              <a:ext cx="1079500" cy="1079500"/>
            </a:xfrm>
            <a:prstGeom prst="ellipse">
              <a:avLst/>
            </a:prstGeom>
            <a:solidFill>
              <a:srgbClr val="0070C0"/>
            </a:solidFill>
            <a:ln w="5715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8" name="Rectangle 32"/>
            <p:cNvSpPr>
              <a:spLocks noChangeArrowheads="1"/>
            </p:cNvSpPr>
            <p:nvPr/>
          </p:nvSpPr>
          <p:spPr bwMode="auto">
            <a:xfrm>
              <a:off x="5580063" y="3860800"/>
              <a:ext cx="504825" cy="7302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19" name="Rectangle 33"/>
            <p:cNvSpPr>
              <a:spLocks noChangeArrowheads="1"/>
            </p:cNvSpPr>
            <p:nvPr/>
          </p:nvSpPr>
          <p:spPr bwMode="auto">
            <a:xfrm>
              <a:off x="3851275" y="3860800"/>
              <a:ext cx="649288" cy="7302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20" name="Rectangle 34"/>
            <p:cNvSpPr>
              <a:spLocks noChangeArrowheads="1"/>
            </p:cNvSpPr>
            <p:nvPr/>
          </p:nvSpPr>
          <p:spPr bwMode="auto">
            <a:xfrm>
              <a:off x="7308850" y="3644900"/>
              <a:ext cx="71438" cy="1512888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21" name="Rectangle 35"/>
            <p:cNvSpPr>
              <a:spLocks noChangeArrowheads="1"/>
            </p:cNvSpPr>
            <p:nvPr/>
          </p:nvSpPr>
          <p:spPr bwMode="auto">
            <a:xfrm>
              <a:off x="7308850" y="1628775"/>
              <a:ext cx="73025" cy="93662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</a:endParaRPr>
            </a:p>
          </p:txBody>
        </p:sp>
        <p:sp>
          <p:nvSpPr>
            <p:cNvPr id="22" name="Text Box 36"/>
            <p:cNvSpPr txBox="1">
              <a:spLocks noChangeArrowheads="1"/>
            </p:cNvSpPr>
            <p:nvPr/>
          </p:nvSpPr>
          <p:spPr bwMode="auto">
            <a:xfrm>
              <a:off x="4500562" y="3428999"/>
              <a:ext cx="863602" cy="98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4000" b="1" kern="0" dirty="0" smtClean="0">
                  <a:solidFill>
                    <a:srgbClr val="002060"/>
                  </a:solidFill>
                  <a:latin typeface="Gill Sans MT" pitchFamily="34" charset="0"/>
                  <a:cs typeface="Tahoma" pitchFamily="34" charset="0"/>
                </a:rPr>
                <a:t>V</a:t>
              </a:r>
            </a:p>
          </p:txBody>
        </p:sp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6804024" y="2595118"/>
              <a:ext cx="865189" cy="98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kern="0" dirty="0" smtClean="0">
                  <a:solidFill>
                    <a:srgbClr val="002060"/>
                  </a:solidFill>
                  <a:cs typeface="Tahoma" pitchFamily="34" charset="0"/>
                </a:rPr>
                <a:t>А</a:t>
              </a:r>
              <a:endParaRPr lang="en-US" sz="4000" b="1" kern="0" dirty="0" smtClean="0">
                <a:solidFill>
                  <a:srgbClr val="002060"/>
                </a:solidFill>
                <a:latin typeface="Gill Sans MT" pitchFamily="34" charset="0"/>
                <a:cs typeface="Tahoma" pitchFamily="34" charset="0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2339752" y="4365104"/>
              <a:ext cx="0" cy="576263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  <a:latin typeface="Arial" charset="0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843808" y="4365104"/>
              <a:ext cx="0" cy="576263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kern="0" smtClean="0">
                <a:solidFill>
                  <a:srgbClr val="002060"/>
                </a:solidFill>
                <a:latin typeface="Arial" charset="0"/>
              </a:endParaRPr>
            </a:p>
          </p:txBody>
        </p:sp>
        <p:cxnSp>
          <p:nvCxnSpPr>
            <p:cNvPr id="26" name="Прямая соединительная линия 25"/>
            <p:cNvCxnSpPr>
              <a:stCxn id="30" idx="0"/>
              <a:endCxn id="25" idx="0"/>
            </p:cNvCxnSpPr>
            <p:nvPr/>
          </p:nvCxnSpPr>
          <p:spPr>
            <a:xfrm flipV="1">
              <a:off x="1908175" y="4365625"/>
              <a:ext cx="93503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sp>
          <p:nvSpPr>
            <p:cNvPr id="27" name="TextBox 33"/>
            <p:cNvSpPr txBox="1">
              <a:spLocks noChangeArrowheads="1"/>
            </p:cNvSpPr>
            <p:nvPr/>
          </p:nvSpPr>
          <p:spPr bwMode="auto">
            <a:xfrm>
              <a:off x="1583532" y="3767678"/>
              <a:ext cx="2267742" cy="597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kern="0" dirty="0" smtClean="0">
                  <a:solidFill>
                    <a:srgbClr val="002060"/>
                  </a:solidFill>
                </a:rPr>
                <a:t>1     2     3</a:t>
              </a: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3820150" y="1616026"/>
            <a:ext cx="55043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1.Нарисуйте </a:t>
            </a:r>
            <a:r>
              <a:rPr lang="ru-RU" sz="2800" b="1" dirty="0">
                <a:solidFill>
                  <a:srgbClr val="002060"/>
                </a:solidFill>
              </a:rPr>
              <a:t>электрическую </a:t>
            </a:r>
            <a:r>
              <a:rPr lang="ru-RU" sz="2800" b="1" dirty="0" smtClean="0">
                <a:solidFill>
                  <a:srgbClr val="002060"/>
                </a:solidFill>
              </a:rPr>
              <a:t>схему; </a:t>
            </a:r>
          </a:p>
          <a:p>
            <a:pPr marL="457200" indent="-457200">
              <a:buFontTx/>
              <a:buAutoNum type="arabicParenR"/>
            </a:pP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2. Запишите </a:t>
            </a:r>
            <a:r>
              <a:rPr lang="ru-RU" sz="2800" b="1" dirty="0">
                <a:solidFill>
                  <a:srgbClr val="002060"/>
                </a:solidFill>
              </a:rPr>
              <a:t>формулу для расчёта электрического сопротивления </a:t>
            </a:r>
            <a:r>
              <a:rPr lang="ru-RU" sz="2800" b="1" dirty="0" smtClean="0">
                <a:solidFill>
                  <a:srgbClr val="002060"/>
                </a:solidFill>
              </a:rPr>
              <a:t>и укажите </a:t>
            </a:r>
            <a:r>
              <a:rPr lang="ru-RU" sz="2800" b="1" dirty="0">
                <a:solidFill>
                  <a:srgbClr val="002060"/>
                </a:solidFill>
              </a:rPr>
              <a:t>результаты измерения напряжения;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3. Запишите численное значение </a:t>
            </a:r>
            <a:r>
              <a:rPr lang="ru-RU" sz="2800" b="1" dirty="0">
                <a:solidFill>
                  <a:srgbClr val="002060"/>
                </a:solidFill>
              </a:rPr>
              <a:t>электрического сопротивления резистора.</a:t>
            </a:r>
          </a:p>
        </p:txBody>
      </p:sp>
    </p:spTree>
    <p:extLst>
      <p:ext uri="{BB962C8B-B14F-4D97-AF65-F5344CB8AC3E}">
        <p14:creationId xmlns:p14="http://schemas.microsoft.com/office/powerpoint/2010/main" val="252482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107504" y="476250"/>
            <a:ext cx="8928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Найти сопротивление</a:t>
            </a:r>
            <a:endParaRPr lang="ru-RU" sz="5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30" name="Picture 9" descr="tn_lampa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805488"/>
            <a:ext cx="6191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7012782"/>
              </p:ext>
            </p:extLst>
          </p:nvPr>
        </p:nvGraphicFramePr>
        <p:xfrm>
          <a:off x="5148064" y="2132856"/>
          <a:ext cx="1872209" cy="881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3" name="Формула" r:id="rId4" imgW="723600" imgH="469800" progId="Equation.3">
                  <p:embed/>
                </p:oleObj>
              </mc:Choice>
              <mc:Fallback>
                <p:oleObj name="Формула" r:id="rId4" imgW="723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132856"/>
                        <a:ext cx="1872209" cy="881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240281"/>
              </p:ext>
            </p:extLst>
          </p:nvPr>
        </p:nvGraphicFramePr>
        <p:xfrm>
          <a:off x="5076056" y="3212976"/>
          <a:ext cx="2088232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" name="Формула" r:id="rId6" imgW="749160" imgH="469800" progId="Equation.3">
                  <p:embed/>
                </p:oleObj>
              </mc:Choice>
              <mc:Fallback>
                <p:oleObj name="Формула" r:id="rId6" imgW="749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3212976"/>
                        <a:ext cx="2088232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179093"/>
              </p:ext>
            </p:extLst>
          </p:nvPr>
        </p:nvGraphicFramePr>
        <p:xfrm>
          <a:off x="5220072" y="4509120"/>
          <a:ext cx="17208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" name="Формула" r:id="rId8" imgW="749160" imgH="469800" progId="Equation.3">
                  <p:embed/>
                </p:oleObj>
              </mc:Choice>
              <mc:Fallback>
                <p:oleObj name="Формула" r:id="rId8" imgW="749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4509120"/>
                        <a:ext cx="172085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55576" y="2564904"/>
            <a:ext cx="43204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  <a:buSzPts val="4400"/>
            </a:pPr>
            <a:r>
              <a:rPr lang="en-US" sz="6000" b="1" kern="0" dirty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I </a:t>
            </a:r>
            <a:r>
              <a:rPr lang="en-US" sz="6000" b="1" kern="0" dirty="0" smtClean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=</a:t>
            </a:r>
            <a:endParaRPr lang="ru-RU" sz="3600" b="1" kern="0" dirty="0" smtClean="0">
              <a:solidFill>
                <a:srgbClr val="000000"/>
              </a:solidFill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rgbClr val="FF0000"/>
              </a:buClr>
              <a:buSzPts val="4400"/>
            </a:pPr>
            <a:endParaRPr lang="ru-RU" sz="3600" b="1" kern="0" dirty="0" smtClean="0">
              <a:solidFill>
                <a:srgbClr val="002060"/>
              </a:solidFill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rgbClr val="FF0000"/>
              </a:buClr>
              <a:buSzPts val="4400"/>
            </a:pPr>
            <a:r>
              <a:rPr lang="ru-RU" sz="6000" b="1" kern="0" dirty="0" smtClean="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закон </a:t>
            </a:r>
            <a:r>
              <a:rPr lang="ru-RU" sz="6000" b="1" kern="0" dirty="0">
                <a:solidFill>
                  <a:srgbClr val="002060"/>
                </a:solidFill>
                <a:ea typeface="Times New Roman"/>
                <a:cs typeface="Times New Roman"/>
                <a:sym typeface="Times New Roman"/>
              </a:rPr>
              <a:t>Ома </a:t>
            </a:r>
            <a:endParaRPr lang="ru-RU" sz="6000" kern="0" dirty="0">
              <a:solidFill>
                <a:srgbClr val="00206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" name="Google Shape;360;p2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907704" y="2564904"/>
            <a:ext cx="576064" cy="12464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40719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692697"/>
            <a:ext cx="79208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0" dirty="0">
                <a:solidFill>
                  <a:srgbClr val="C00000"/>
                </a:solidFill>
              </a:rPr>
              <a:t>Эпиграф урока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3" y="1720840"/>
            <a:ext cx="626469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Электричество кругом,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Полон им завод и дом,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Везде заряды: там и тут,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В любом атоме «живут».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А если вдруг они бегут,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То тут же токи создают.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Нам токи очень помогают,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Жизнь кардинально облегчают!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Удивительно оно,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На благо нам обращено,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Всех проводов «величество»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urier New, monospace"/>
              </a:rPr>
              <a:t>Зовется: «Электричество!»</a:t>
            </a:r>
            <a:endParaRPr lang="ru-RU" sz="2400" b="1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0807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9"/>
          <p:cNvGrpSpPr>
            <a:grpSpLocks/>
          </p:cNvGrpSpPr>
          <p:nvPr/>
        </p:nvGrpSpPr>
        <p:grpSpPr bwMode="auto">
          <a:xfrm>
            <a:off x="179512" y="1196975"/>
            <a:ext cx="2448272" cy="1008063"/>
            <a:chOff x="476" y="436"/>
            <a:chExt cx="1860" cy="635"/>
          </a:xfrm>
        </p:grpSpPr>
        <p:grpSp>
          <p:nvGrpSpPr>
            <p:cNvPr id="18465" name="Group 2"/>
            <p:cNvGrpSpPr>
              <a:grpSpLocks/>
            </p:cNvGrpSpPr>
            <p:nvPr/>
          </p:nvGrpSpPr>
          <p:grpSpPr bwMode="auto">
            <a:xfrm>
              <a:off x="476" y="436"/>
              <a:ext cx="1860" cy="635"/>
              <a:chOff x="793" y="2750"/>
              <a:chExt cx="1860" cy="635"/>
            </a:xfrm>
          </p:grpSpPr>
          <p:sp>
            <p:nvSpPr>
              <p:cNvPr id="18468" name="Rectangle 3"/>
              <p:cNvSpPr>
                <a:spLocks noChangeArrowheads="1"/>
              </p:cNvSpPr>
              <p:nvPr/>
            </p:nvSpPr>
            <p:spPr bwMode="auto">
              <a:xfrm>
                <a:off x="1066" y="3113"/>
                <a:ext cx="907" cy="272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8469" name="Rectangle 4"/>
              <p:cNvSpPr>
                <a:spLocks noChangeArrowheads="1"/>
              </p:cNvSpPr>
              <p:nvPr/>
            </p:nvSpPr>
            <p:spPr bwMode="auto">
              <a:xfrm>
                <a:off x="793" y="2750"/>
                <a:ext cx="409" cy="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8470" name="Line 5"/>
              <p:cNvSpPr>
                <a:spLocks noChangeShapeType="1"/>
              </p:cNvSpPr>
              <p:nvPr/>
            </p:nvSpPr>
            <p:spPr bwMode="auto">
              <a:xfrm>
                <a:off x="1202" y="2750"/>
                <a:ext cx="0" cy="36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471" name="Rectangle 6"/>
              <p:cNvSpPr>
                <a:spLocks noChangeArrowheads="1"/>
              </p:cNvSpPr>
              <p:nvPr/>
            </p:nvSpPr>
            <p:spPr bwMode="auto">
              <a:xfrm>
                <a:off x="1973" y="3203"/>
                <a:ext cx="680" cy="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8466" name="Line 7"/>
            <p:cNvSpPr>
              <a:spLocks noChangeShapeType="1"/>
            </p:cNvSpPr>
            <p:nvPr/>
          </p:nvSpPr>
          <p:spPr bwMode="auto">
            <a:xfrm>
              <a:off x="1247" y="436"/>
              <a:ext cx="0" cy="3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467" name="Line 8"/>
            <p:cNvSpPr>
              <a:spLocks noChangeShapeType="1"/>
            </p:cNvSpPr>
            <p:nvPr/>
          </p:nvSpPr>
          <p:spPr bwMode="auto">
            <a:xfrm>
              <a:off x="1610" y="436"/>
              <a:ext cx="0" cy="3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435" name="Text Box 10"/>
          <p:cNvSpPr txBox="1">
            <a:spLocks noChangeArrowheads="1"/>
          </p:cNvSpPr>
          <p:nvPr/>
        </p:nvSpPr>
        <p:spPr bwMode="auto">
          <a:xfrm>
            <a:off x="538855" y="677862"/>
            <a:ext cx="147733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</a:rPr>
              <a:t>1    2   3</a:t>
            </a:r>
          </a:p>
        </p:txBody>
      </p:sp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2627784" y="476671"/>
            <a:ext cx="640871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ИЗМЕРИТЬ НАПРЯЖЕНИЕ И СИЛУ ТОКА ПРИ ТРЕХ ПОЛОЖЕНИЯХ ПОЛЗУНА РЕОСТАТА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799424"/>
              </p:ext>
            </p:extLst>
          </p:nvPr>
        </p:nvGraphicFramePr>
        <p:xfrm>
          <a:off x="448690" y="2780928"/>
          <a:ext cx="8280400" cy="352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100"/>
                <a:gridCol w="2070100"/>
                <a:gridCol w="1980096"/>
                <a:gridCol w="2160104"/>
              </a:tblGrid>
              <a:tr h="88225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№ опыта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Сила тока,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I  A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Напряжение,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U   B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Сопротивление,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R    O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22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22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22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728" marB="45728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34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04864"/>
            <a:ext cx="8136904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Мы </a:t>
            </a:r>
            <a:r>
              <a:rPr lang="ru-RU" sz="3600" b="1" dirty="0">
                <a:solidFill>
                  <a:srgbClr val="002060"/>
                </a:solidFill>
                <a:ea typeface="Times New Roman"/>
                <a:cs typeface="Times New Roman"/>
              </a:rPr>
              <a:t>научились измерять сопротивление проводника при помощи амперметра и вольтметра и доказали, что сопротивление проводника не зависит от силы тока в нем и от напряжения на его концах.</a:t>
            </a:r>
            <a:endParaRPr lang="ru-RU" sz="36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36712"/>
            <a:ext cx="3683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Arial Black" pitchFamily="34" charset="0"/>
                <a:ea typeface="Times New Roman"/>
                <a:cs typeface="Times New Roman"/>
              </a:rPr>
              <a:t>Вывод:</a:t>
            </a:r>
            <a:endParaRPr lang="ru-RU" sz="5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8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Грачева\Desktop\Старые фото\старые\1517637_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8558230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48680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B9F0FF"/>
              </a:buClr>
              <a:buSzPts val="3200"/>
            </a:pPr>
            <a:r>
              <a:rPr lang="ru-RU" sz="5400" b="1" kern="0" dirty="0">
                <a:solidFill>
                  <a:srgbClr val="C00000"/>
                </a:solidFill>
                <a:latin typeface="Arial Black" pitchFamily="34" charset="0"/>
                <a:ea typeface="Twentieth Century"/>
                <a:cs typeface="Twentieth Century"/>
                <a:sym typeface="Twentieth Century"/>
              </a:rPr>
              <a:t>Рефлексия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Поставьте </a:t>
            </a:r>
            <a:r>
              <a:rPr lang="ru-RU" sz="2800" b="1" dirty="0">
                <a:solidFill>
                  <a:srgbClr val="002060"/>
                </a:solidFill>
              </a:rPr>
              <a:t>себя на нужную ступень на «Лестнице успеха»(прикрепите </a:t>
            </a:r>
            <a:r>
              <a:rPr lang="ru-RU" sz="2800" b="1" dirty="0" err="1">
                <a:solidFill>
                  <a:srgbClr val="002060"/>
                </a:solidFill>
              </a:rPr>
              <a:t>стикеры</a:t>
            </a:r>
            <a:r>
              <a:rPr lang="ru-RU" sz="2800" b="1" dirty="0">
                <a:solidFill>
                  <a:srgbClr val="002060"/>
                </a:solidFill>
              </a:rPr>
              <a:t> на нужную ступень)</a:t>
            </a:r>
          </a:p>
        </p:txBody>
      </p:sp>
    </p:spTree>
    <p:extLst>
      <p:ext uri="{BB962C8B-B14F-4D97-AF65-F5344CB8AC3E}">
        <p14:creationId xmlns:p14="http://schemas.microsoft.com/office/powerpoint/2010/main" val="10944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944280" y="500040"/>
            <a:ext cx="685908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5400" b="1" spc="-1" dirty="0">
                <a:solidFill>
                  <a:srgbClr val="C5000B"/>
                </a:solidFill>
                <a:uFill>
                  <a:solidFill>
                    <a:srgbClr val="FFFFFF"/>
                  </a:solidFill>
                </a:uFill>
                <a:latin typeface="Arial Black" pitchFamily="34" charset="0"/>
                <a:ea typeface="DejaVu Sans"/>
              </a:rPr>
              <a:t>Домашнее задание: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 Black" pitchFamily="34" charset="0"/>
            </a:endParaRPr>
          </a:p>
          <a:p>
            <a:pPr algn="ctr"/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2"/>
          <p:cNvSpPr/>
          <p:nvPr/>
        </p:nvSpPr>
        <p:spPr>
          <a:xfrm>
            <a:off x="1979712" y="2132856"/>
            <a:ext cx="6408712" cy="223224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Повторить </a:t>
            </a:r>
            <a:r>
              <a:rPr lang="ru-RU" sz="2400" b="1" dirty="0">
                <a:solidFill>
                  <a:srgbClr val="002060"/>
                </a:solidFill>
              </a:rPr>
              <a:t>материал по теме «Закон </a:t>
            </a:r>
            <a:r>
              <a:rPr lang="ru-RU" sz="2400" b="1" dirty="0" smtClean="0">
                <a:solidFill>
                  <a:srgbClr val="002060"/>
                </a:solidFill>
              </a:rPr>
              <a:t>Ома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для участка цепи»;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Сборник задач В.И. </a:t>
            </a:r>
            <a:r>
              <a:rPr lang="ru-RU" sz="2400" b="1" dirty="0" err="1">
                <a:solidFill>
                  <a:srgbClr val="002060"/>
                </a:solidFill>
              </a:rPr>
              <a:t>Лукашика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Е.В</a:t>
            </a:r>
            <a:r>
              <a:rPr lang="ru-RU" sz="2400" b="1" dirty="0">
                <a:solidFill>
                  <a:srgbClr val="002060"/>
                </a:solidFill>
              </a:rPr>
              <a:t>. Ивановой: №</a:t>
            </a:r>
            <a:r>
              <a:rPr lang="ru-RU" sz="2400" b="1" dirty="0" smtClean="0">
                <a:solidFill>
                  <a:srgbClr val="002060"/>
                </a:solidFill>
              </a:rPr>
              <a:t>1295, 1297, 1300,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отчет о лабораторной работе.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Кроссворд (по желанию)</a:t>
            </a:r>
            <a:endParaRPr lang="ru-RU" sz="2400" b="1" dirty="0">
              <a:solidFill>
                <a:srgbClr val="000000"/>
              </a:solidFill>
            </a:endParaRPr>
          </a:p>
          <a:p>
            <a:pPr algn="ctr"/>
            <a:endParaRPr lang="ru-RU" b="1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19261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Спасибо за урок!</a:t>
            </a:r>
            <a:endParaRPr lang="ru-RU" sz="48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 Black"/>
              <a:ea typeface="Times New Roman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9" y="2636913"/>
            <a:ext cx="1773187" cy="186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59416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47667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err="1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Использованые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 ресурсы:</a:t>
            </a:r>
            <a:endParaRPr lang="en-US" sz="2800" b="1" dirty="0">
              <a:solidFill>
                <a:srgbClr val="C0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24744"/>
            <a:ext cx="9001000" cy="378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1.Перышкин А.В. Физика 8 </a:t>
            </a:r>
            <a:r>
              <a:rPr lang="ru-RU" b="1" dirty="0">
                <a:cs typeface="Times New Roman" pitchFamily="18" charset="0"/>
              </a:rPr>
              <a:t>класс: учебник для учащихся </a:t>
            </a:r>
            <a:r>
              <a:rPr lang="ru-RU" b="1" dirty="0" smtClean="0">
                <a:cs typeface="Times New Roman" pitchFamily="18" charset="0"/>
              </a:rPr>
              <a:t>общеобразовательных учреждений</a:t>
            </a:r>
          </a:p>
          <a:p>
            <a:pPr lvl="0"/>
            <a:r>
              <a:rPr lang="ru-RU" b="1" dirty="0" smtClean="0">
                <a:solidFill>
                  <a:srgbClr val="000000"/>
                </a:solidFill>
                <a:latin typeface="Calibri"/>
                <a:ea typeface="Calibri"/>
              </a:rPr>
              <a:t>2.С.В</a:t>
            </a:r>
            <a:r>
              <a:rPr lang="ru-RU" b="1" dirty="0">
                <a:solidFill>
                  <a:srgbClr val="000000"/>
                </a:solidFill>
                <a:latin typeface="Calibri"/>
                <a:ea typeface="Calibri"/>
              </a:rPr>
              <a:t>. </a:t>
            </a:r>
            <a:r>
              <a:rPr lang="ru-RU" b="1" dirty="0" err="1">
                <a:solidFill>
                  <a:srgbClr val="000000"/>
                </a:solidFill>
                <a:latin typeface="Calibri"/>
                <a:ea typeface="Calibri"/>
              </a:rPr>
              <a:t>Лозовенко</a:t>
            </a:r>
            <a:r>
              <a:rPr lang="ru-RU" b="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Calibri"/>
                <a:ea typeface="Calibri"/>
              </a:rPr>
              <a:t>,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Т.А</a:t>
            </a:r>
            <a:r>
              <a:rPr lang="ru-RU" b="1" dirty="0">
                <a:latin typeface="Calibri"/>
                <a:ea typeface="Calibri"/>
                <a:cs typeface="Times New Roman"/>
              </a:rPr>
              <a:t>.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Трушина </a:t>
            </a:r>
            <a:r>
              <a:rPr lang="ru-RU" i="1" dirty="0" smtClean="0">
                <a:solidFill>
                  <a:srgbClr val="000000"/>
                </a:solidFill>
                <a:latin typeface="Calibri"/>
                <a:ea typeface="Calibri"/>
              </a:rPr>
              <a:t>Методическое </a:t>
            </a:r>
            <a:r>
              <a:rPr lang="ru-RU" i="1" dirty="0">
                <a:solidFill>
                  <a:srgbClr val="000000"/>
                </a:solidFill>
                <a:latin typeface="Calibri"/>
                <a:ea typeface="Calibri"/>
              </a:rPr>
              <a:t>пособие 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Москва 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2021 г</a:t>
            </a:r>
            <a:endParaRPr lang="ru-RU" dirty="0">
              <a:solidFill>
                <a:srgbClr val="000000"/>
              </a:solidFill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libri"/>
                <a:ea typeface="Calibri"/>
              </a:rPr>
              <a:t>Реализация </a:t>
            </a:r>
            <a:r>
              <a:rPr lang="ru-RU" b="1" dirty="0">
                <a:solidFill>
                  <a:srgbClr val="000000"/>
                </a:solidFill>
                <a:latin typeface="Calibri"/>
                <a:ea typeface="Calibri"/>
              </a:rPr>
              <a:t>образовательных программ естественнонаучной и технологической направленностей по физике с использованием оборудования центра «Точка роста» </a:t>
            </a:r>
            <a:endParaRPr lang="ru-RU" b="1" dirty="0" smtClean="0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spcAft>
                <a:spcPts val="0"/>
              </a:spcAft>
            </a:pPr>
            <a:endParaRPr lang="ru-RU" sz="1600" b="1" dirty="0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Calibri"/>
                <a:ea typeface="Calibri"/>
              </a:rPr>
              <a:t>3 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А.В Чеботарева Тесты по физике к учебнику А.В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</a:rPr>
              <a:t>Перышкина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 «Физика 8 класс»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4.В.И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</a:rPr>
              <a:t>Лукашик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 ,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</a:rPr>
              <a:t>Е.В.Иванова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 Сборник задач по физике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В.И. ЛУКАШИК, Е.В. ИВАНОВА СБОРНИ по физике...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Arial"/>
                <a:ea typeface="Times New Roman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ts val="1275"/>
              </a:lnSpc>
              <a:spcAft>
                <a:spcPts val="0"/>
              </a:spcAft>
            </a:pPr>
            <a:r>
              <a:rPr lang="ru-RU" sz="1200" b="1" u="sng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fizikakul.ucoz.</a:t>
            </a:r>
            <a:r>
              <a:rPr lang="ru-RU" sz="1200" b="1" u="sng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ru</a:t>
            </a:r>
            <a:r>
              <a:rPr lang="ru-RU" sz="1200" dirty="0">
                <a:solidFill>
                  <a:srgbClr val="0000FF"/>
                </a:solidFill>
                <a:latin typeface="Verdana"/>
                <a:ea typeface="Times New Roman"/>
                <a:cs typeface="Arial"/>
                <a:hlinkClick r:id="rId2"/>
              </a:rPr>
              <a:t>›</a:t>
            </a:r>
            <a:r>
              <a:rPr lang="ru-RU" sz="1200" u="sng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_</a:t>
            </a:r>
            <a:r>
              <a:rPr lang="ru-RU" sz="1200" u="sng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ld</a:t>
            </a:r>
            <a:r>
              <a:rPr lang="ru-RU" sz="1200" u="sng" dirty="0">
                <a:solidFill>
                  <a:srgbClr val="0000FF"/>
                </a:solidFill>
                <a:latin typeface="Arial"/>
                <a:ea typeface="Times New Roman"/>
                <a:cs typeface="Times New Roman"/>
                <a:hlinkClick r:id="rId2"/>
              </a:rPr>
              <a:t>/0/3____-7-9___.-_._.pdf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</a:rPr>
              <a:t> 5.Видео «Физкультминутка для старшеклассников»</a:t>
            </a:r>
          </a:p>
          <a:p>
            <a:pPr>
              <a:spcAft>
                <a:spcPts val="0"/>
              </a:spcAft>
            </a:pPr>
            <a:r>
              <a:rPr lang="en-US" sz="1600" dirty="0" err="1" smtClean="0">
                <a:solidFill>
                  <a:srgbClr val="000000"/>
                </a:solidFill>
                <a:latin typeface="Calibri"/>
                <a:ea typeface="Calibri"/>
              </a:rPr>
              <a:t>fizminutka-minutka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Calibri"/>
              </a:rPr>
              <a:t>_(videomega.ru)</a:t>
            </a:r>
            <a:endParaRPr lang="ru-RU" sz="1600" dirty="0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013176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Физика 8 класс .Технологические карты уроков по учебнику А.В. </a:t>
            </a:r>
            <a:r>
              <a:rPr lang="ru-RU" dirty="0" err="1" smtClean="0"/>
              <a:t>Перышкина</a:t>
            </a:r>
            <a:r>
              <a:rPr lang="ru-RU" dirty="0" smtClean="0"/>
              <a:t>   . Автор –составитель Н.Л. </a:t>
            </a:r>
            <a:r>
              <a:rPr lang="ru-RU" dirty="0" err="1" smtClean="0"/>
              <a:t>Пелагейченко</a:t>
            </a:r>
            <a:r>
              <a:rPr lang="ru-RU" dirty="0" smtClean="0"/>
              <a:t>     </a:t>
            </a:r>
            <a:r>
              <a:rPr lang="ru-RU" dirty="0" err="1" smtClean="0"/>
              <a:t>стр</a:t>
            </a:r>
            <a:r>
              <a:rPr lang="ru-RU" dirty="0" smtClean="0"/>
              <a:t> 138</a:t>
            </a:r>
          </a:p>
          <a:p>
            <a:r>
              <a:rPr lang="en-US" dirty="0" smtClean="0"/>
              <a:t>fizika_-8kl_-tehnol_-karty-urokov-k-peryshkinu-2019-230s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26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179512" y="548680"/>
            <a:ext cx="8506208" cy="1152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ru-RU" sz="4400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Проверим домашнее задание</a:t>
            </a:r>
            <a:endParaRPr lang="ru-RU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>
            <a:off x="179512" y="548680"/>
            <a:ext cx="8506208" cy="60486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ru-RU" sz="32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№ 1294 </a:t>
            </a:r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Times New Roman"/>
              </a:rPr>
              <a:t>Вычислить  </a:t>
            </a:r>
            <a:r>
              <a:rPr lang="ru-RU" sz="3200" b="1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Times New Roman"/>
              </a:rPr>
              <a:t>сопротивление </a:t>
            </a:r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Times New Roman"/>
              </a:rPr>
              <a:t>спирали лампы от карманного фонаря, если при напряжении 3,5 В сила тока в ней 0, 28 А.</a:t>
            </a:r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44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Times New Roman"/>
              </a:rPr>
              <a:t>   </a:t>
            </a:r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CustomShape 3"/>
          <p:cNvSpPr/>
          <p:nvPr/>
        </p:nvSpPr>
        <p:spPr>
          <a:xfrm>
            <a:off x="179512" y="4077072"/>
            <a:ext cx="8784976" cy="17281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lvl="0"/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ru-RU" sz="32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№ 1298 </a:t>
            </a:r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При напряжении 1,2 </a:t>
            </a:r>
            <a:r>
              <a:rPr lang="ru-RU" sz="3200" b="1" spc="-1" dirty="0" err="1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кВ</a:t>
            </a:r>
            <a:r>
              <a:rPr lang="ru-RU" sz="32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сила тока в цепи одной из секций телевизора 50 мА. Чему равно  сопротивление цепи этой секции ?</a:t>
            </a:r>
            <a:r>
              <a:rPr lang="ru-RU" sz="36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CustomShape 4"/>
          <p:cNvSpPr/>
          <p:nvPr/>
        </p:nvSpPr>
        <p:spPr>
          <a:xfrm>
            <a:off x="6156000" y="3717032"/>
            <a:ext cx="2051280" cy="8640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36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12,5</a:t>
            </a:r>
            <a:r>
              <a:rPr lang="ru-RU" sz="3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ru-RU" sz="36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Ом</a:t>
            </a:r>
            <a:endParaRPr lang="ru-RU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CustomShape 5"/>
          <p:cNvSpPr/>
          <p:nvPr/>
        </p:nvSpPr>
        <p:spPr>
          <a:xfrm>
            <a:off x="4283968" y="6093296"/>
            <a:ext cx="4320480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5949280"/>
            <a:ext cx="3835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24кОм</a:t>
            </a:r>
            <a:endParaRPr lang="ru-RU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462197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freeze">
                      <p:stCondLst>
                        <p:cond delay="indefinite"/>
                      </p:stCondLst>
                      <p:childTnLst>
                        <p:par>
                          <p:cTn id="9" fill="freeze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Повторяем</a:t>
            </a:r>
            <a:endParaRPr lang="ru-RU" sz="72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43" y="4941168"/>
            <a:ext cx="2000485" cy="152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511" y="2060848"/>
            <a:ext cx="2160170" cy="182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78361"/>
            <a:ext cx="18716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999" y="2295801"/>
            <a:ext cx="6159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Reostat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506" y="4941168"/>
            <a:ext cx="43211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5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41" y="1808442"/>
            <a:ext cx="2951163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2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0" y="3503880"/>
            <a:ext cx="9142200" cy="100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2483640" y="476640"/>
            <a:ext cx="381456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"/>
          <p:cNvSpPr/>
          <p:nvPr/>
        </p:nvSpPr>
        <p:spPr>
          <a:xfrm>
            <a:off x="107504" y="1628800"/>
            <a:ext cx="8856984" cy="4320480"/>
          </a:xfrm>
          <a:prstGeom prst="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- </a:t>
            </a: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какой буквой обозначается;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- в каких единицах измеряется;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- каким прибором измеряется;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- </a:t>
            </a: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как этот прибор включается в     </a:t>
            </a: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электрическую </a:t>
            </a: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цепь.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404664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Сила тока</a:t>
            </a:r>
            <a:endParaRPr lang="ru-RU" sz="5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1216080" y="0"/>
            <a:ext cx="7468920" cy="98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2"/>
          <p:cNvSpPr/>
          <p:nvPr/>
        </p:nvSpPr>
        <p:spPr>
          <a:xfrm>
            <a:off x="395536" y="1700807"/>
            <a:ext cx="8535238" cy="4666019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280"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</a:t>
            </a:r>
          </a:p>
          <a:p>
            <a:pPr marL="343080" indent="-341280">
              <a:lnSpc>
                <a:spcPct val="100000"/>
              </a:lnSpc>
            </a:pPr>
            <a:endParaRPr lang="ru-RU" sz="3200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 Black"/>
              <a:ea typeface="DejaVu Sans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- </a:t>
            </a: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какой буквой обозначается;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в каких единицах измеряется;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каким прибором измеряется;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</a:t>
            </a:r>
            <a:r>
              <a:rPr lang="ru-RU" sz="3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как этот прибор включается в              </a:t>
            </a:r>
            <a:r>
              <a:rPr lang="ru-RU" sz="32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электрическую цепь.</a:t>
            </a: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endParaRPr lang="ru-RU" sz="32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692696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lvl="0" indent="-341280"/>
            <a:r>
              <a:rPr lang="ru-RU" sz="5400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Напряжение</a:t>
            </a:r>
            <a:endParaRPr lang="ru-RU" sz="5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1216080" y="0"/>
            <a:ext cx="7468920" cy="98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2"/>
          <p:cNvSpPr/>
          <p:nvPr/>
        </p:nvSpPr>
        <p:spPr>
          <a:xfrm>
            <a:off x="323528" y="1772816"/>
            <a:ext cx="8589634" cy="4752528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280"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600" b="0" strike="noStrike" spc="-1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- </a:t>
            </a:r>
            <a:r>
              <a:rPr lang="ru-RU" sz="36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от каких величин зависит величина сопротивления;</a:t>
            </a:r>
            <a:endParaRPr lang="ru-RU" sz="36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какой буквой обозначается;</a:t>
            </a:r>
            <a:endParaRPr lang="ru-RU" sz="36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в каких единицах измеряется;</a:t>
            </a:r>
            <a:endParaRPr lang="ru-RU" sz="36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- прибор для исследования  </a:t>
            </a:r>
            <a:r>
              <a:rPr lang="ru-RU" sz="3600" b="0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сопротивления.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    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9284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lvl="0" indent="-341280" algn="ctr"/>
            <a:r>
              <a:rPr lang="ru-RU" sz="5400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DejaVu Sans"/>
              </a:rPr>
              <a:t>Сопротивление</a:t>
            </a:r>
            <a:endParaRPr lang="ru-RU" sz="5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395536" y="908720"/>
            <a:ext cx="9073008" cy="50405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</a:t>
            </a:r>
            <a:r>
              <a:rPr lang="ru-RU" sz="4800" b="1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Установите</a:t>
            </a:r>
          </a:p>
          <a:p>
            <a:pPr>
              <a:lnSpc>
                <a:spcPct val="100000"/>
              </a:lnSpc>
            </a:pPr>
            <a:r>
              <a:rPr lang="ru-RU" sz="4800" b="1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          соответствие</a:t>
            </a:r>
            <a:endParaRPr lang="ru-RU" sz="48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1656568" y="2035800"/>
            <a:ext cx="6334920" cy="3932280"/>
          </a:xfrm>
          <a:prstGeom prst="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Сила </a:t>
            </a: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тока                                      R</a:t>
            </a:r>
            <a:endParaRPr lang="ru-RU" sz="1800" b="1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Напряжение                                   I</a:t>
            </a:r>
            <a:endParaRPr lang="ru-RU" sz="1800" b="1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Сопротивление                             </a:t>
            </a:r>
            <a:r>
              <a:rPr lang="ru-RU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U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_____________________________________________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U                                                    Ампер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I                                                     Ом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R	                                          Вольт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_________________________________________________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Закон Ома                                      I=R/U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                                                     I=U/R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                                                          </a:t>
            </a:r>
            <a:r>
              <a:rPr lang="ru-RU" sz="2000" b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Times New Roman"/>
              </a:rPr>
              <a:t>I=U•R</a:t>
            </a:r>
            <a:endParaRPr lang="ru-RU" sz="18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CustomShape 3"/>
          <p:cNvSpPr/>
          <p:nvPr/>
        </p:nvSpPr>
        <p:spPr>
          <a:xfrm>
            <a:off x="3203847" y="2400834"/>
            <a:ext cx="2952329" cy="2871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66" name="CustomShape 4"/>
          <p:cNvSpPr/>
          <p:nvPr/>
        </p:nvSpPr>
        <p:spPr>
          <a:xfrm>
            <a:off x="3635897" y="2687934"/>
            <a:ext cx="2592287" cy="358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67" name="CustomShape 5"/>
          <p:cNvSpPr/>
          <p:nvPr/>
        </p:nvSpPr>
        <p:spPr>
          <a:xfrm flipV="1">
            <a:off x="3995936" y="2492896"/>
            <a:ext cx="2160240" cy="55323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68" name="CustomShape 6"/>
          <p:cNvSpPr/>
          <p:nvPr/>
        </p:nvSpPr>
        <p:spPr>
          <a:xfrm>
            <a:off x="1979712" y="3573016"/>
            <a:ext cx="3960440" cy="71602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69" name="CustomShape 7"/>
          <p:cNvSpPr/>
          <p:nvPr/>
        </p:nvSpPr>
        <p:spPr>
          <a:xfrm flipV="1">
            <a:off x="1853860" y="3673072"/>
            <a:ext cx="4086292" cy="2579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70" name="CustomShape 8"/>
          <p:cNvSpPr/>
          <p:nvPr/>
        </p:nvSpPr>
        <p:spPr>
          <a:xfrm flipV="1">
            <a:off x="1907704" y="3931028"/>
            <a:ext cx="4032448" cy="2900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271" name="CustomShape 9"/>
          <p:cNvSpPr/>
          <p:nvPr/>
        </p:nvSpPr>
        <p:spPr>
          <a:xfrm>
            <a:off x="3275856" y="5157192"/>
            <a:ext cx="3168352" cy="27658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Тест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1535982"/>
            <a:ext cx="8496944" cy="52629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inherit"/>
                <a:cs typeface="Segoe UI" pitchFamily="34" charset="0"/>
              </a:rPr>
              <a:t>1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inherit"/>
                <a:cs typeface="Segoe UI" pitchFamily="34" charset="0"/>
              </a:rPr>
              <a:t>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Как электрический ток зависит от напряжения?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            1) Чем больше напряжение, тем больше сила тока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            2) Чем больше напряжение, тем меньше сила тока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            3) Сила тока прямо пропорциональна напряжению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            4) Сила тока не зависит от напряжения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inherit"/>
                <a:cs typeface="Segoe UI" pitchFamily="34" charset="0"/>
              </a:rPr>
              <a:t>2.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 Определите по графику зависимости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силы тока от напряже­ния, какова сила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тока     в проводнике при напряжении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6 В и при каком напряжении сила тока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в нем станет равной 6 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                               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               1</a:t>
            </a:r>
            <a: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) 4 А и 9 </a:t>
            </a:r>
            <a:r>
              <a:rPr lang="ru-RU" b="1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В               2</a:t>
            </a:r>
            <a: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) 4 А и 12 В</a:t>
            </a:r>
            <a:b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              </a:t>
            </a:r>
            <a:r>
              <a:rPr lang="ru-RU" b="1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 3</a:t>
            </a:r>
            <a: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) 3 А и 9 </a:t>
            </a:r>
            <a:r>
              <a:rPr lang="ru-RU" b="1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В               4</a:t>
            </a:r>
            <a:r>
              <a:rPr lang="ru-RU" b="1" dirty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) 3 А и 12 В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b="1" dirty="0">
                <a:solidFill>
                  <a:srgbClr val="002060"/>
                </a:solidFill>
                <a:latin typeface="inherit"/>
              </a:rPr>
              <a:t>3.</a:t>
            </a:r>
            <a:r>
              <a:rPr lang="ru-RU" b="1" dirty="0">
                <a:solidFill>
                  <a:srgbClr val="002060"/>
                </a:solidFill>
                <a:latin typeface="Segoe UI"/>
              </a:rPr>
              <a:t> Когда напряжение на концах проводника равно 8 В, сила тока в нем 0,4 А. Чему будет равна сила тока в проводнике, когда напряжение на его концах уменьшится до 2 В?</a:t>
            </a:r>
          </a:p>
          <a:p>
            <a:pPr marL="342900" indent="-342900" fontAlgn="base">
              <a:buAutoNum type="arabicParenR"/>
            </a:pPr>
            <a:r>
              <a:rPr lang="ru-RU" b="1" dirty="0" smtClean="0">
                <a:solidFill>
                  <a:srgbClr val="002060"/>
                </a:solidFill>
                <a:latin typeface="Segoe UI"/>
              </a:rPr>
              <a:t>1,6 А       2</a:t>
            </a:r>
            <a:r>
              <a:rPr lang="ru-RU" b="1" dirty="0">
                <a:solidFill>
                  <a:srgbClr val="002060"/>
                </a:solidFill>
                <a:latin typeface="Segoe UI"/>
              </a:rPr>
              <a:t>) 0,1 </a:t>
            </a:r>
            <a:r>
              <a:rPr lang="ru-RU" b="1" dirty="0" smtClean="0">
                <a:solidFill>
                  <a:srgbClr val="002060"/>
                </a:solidFill>
                <a:latin typeface="Segoe UI"/>
              </a:rPr>
              <a:t>А  3</a:t>
            </a:r>
            <a:r>
              <a:rPr lang="ru-RU" b="1" dirty="0">
                <a:solidFill>
                  <a:srgbClr val="002060"/>
                </a:solidFill>
                <a:latin typeface="Segoe UI"/>
              </a:rPr>
              <a:t>) 0,8 </a:t>
            </a:r>
            <a:r>
              <a:rPr lang="ru-RU" b="1" dirty="0" smtClean="0">
                <a:solidFill>
                  <a:srgbClr val="002060"/>
                </a:solidFill>
                <a:latin typeface="Segoe UI"/>
              </a:rPr>
              <a:t>А 4</a:t>
            </a:r>
            <a:r>
              <a:rPr lang="ru-RU" b="1" dirty="0">
                <a:solidFill>
                  <a:srgbClr val="002060"/>
                </a:solidFill>
                <a:latin typeface="Segoe UI"/>
              </a:rPr>
              <a:t>) 0,2 </a:t>
            </a:r>
            <a:r>
              <a:rPr lang="ru-RU" b="1" dirty="0" smtClean="0">
                <a:solidFill>
                  <a:srgbClr val="002060"/>
                </a:solidFill>
                <a:latin typeface="Segoe UI"/>
              </a:rPr>
              <a:t>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UI" pitchFamily="34" charset="0"/>
                <a:cs typeface="Segoe UI" pitchFamily="34" charset="0"/>
              </a:rPr>
              <a:t>             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Тест по физике Зависимость силы тока от напряжения 2 зад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68960"/>
            <a:ext cx="2308844" cy="150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2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вадрант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Квадрант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2266</TotalTime>
  <Words>701</Words>
  <Application>Microsoft Office PowerPoint</Application>
  <PresentationFormat>Экран (4:3)</PresentationFormat>
  <Paragraphs>148</Paragraphs>
  <Slides>24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Квадрант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Комп</dc:creator>
  <dc:description/>
  <cp:lastModifiedBy>Грачева</cp:lastModifiedBy>
  <cp:revision>162</cp:revision>
  <dcterms:created xsi:type="dcterms:W3CDTF">2010-03-11T19:20:42Z</dcterms:created>
  <dcterms:modified xsi:type="dcterms:W3CDTF">2022-02-25T04:35:11Z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Дом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12</vt:i4>
  </property>
</Properties>
</file>